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1" r:id="rId7"/>
    <p:sldId id="267" r:id="rId8"/>
    <p:sldId id="271" r:id="rId9"/>
    <p:sldId id="262" r:id="rId10"/>
    <p:sldId id="272" r:id="rId11"/>
    <p:sldId id="273" r:id="rId12"/>
    <p:sldId id="264" r:id="rId13"/>
    <p:sldId id="265" r:id="rId14"/>
  </p:sldIdLst>
  <p:sldSz cx="18288000" cy="10287000"/>
  <p:notesSz cx="6858000" cy="9144000"/>
  <p:embeddedFontLst>
    <p:embeddedFont>
      <p:font typeface="Bahnschrift SemiLight Condensed" panose="020B0502040204020203" pitchFamily="3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Bahnschrift Light Condensed" panose="020B0502040204020203" pitchFamily="34" charset="0"/>
      <p:regular r:id="rId20"/>
    </p:embeddedFont>
    <p:embeddedFont>
      <p:font typeface="Raleway Bold" panose="020B0604020202020204" charset="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>
          <p15:clr>
            <a:srgbClr val="A4A3A4"/>
          </p15:clr>
        </p15:guide>
        <p15:guide id="2" pos="283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2B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912" y="330"/>
      </p:cViewPr>
      <p:guideLst>
        <p:guide orient="horz" pos="2184"/>
        <p:guide pos="283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.sv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26078" y="1272102"/>
            <a:ext cx="10749819" cy="2100252"/>
            <a:chOff x="0" y="0"/>
            <a:chExt cx="2831228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9725" y="2161975"/>
            <a:ext cx="7509392" cy="5963051"/>
            <a:chOff x="0" y="0"/>
            <a:chExt cx="10012522" cy="7950734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4634" r="14634"/>
            <a:stretch>
              <a:fillRect/>
            </a:stretch>
          </p:blipFill>
          <p:spPr>
            <a:xfrm>
              <a:off x="0" y="0"/>
              <a:ext cx="10012522" cy="7950734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0648598" y="9258300"/>
            <a:ext cx="10749819" cy="2100252"/>
            <a:chOff x="0" y="0"/>
            <a:chExt cx="2831228" cy="55315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5477528" y="778025"/>
            <a:ext cx="2008504" cy="10992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028700" y="8708700"/>
            <a:ext cx="2008504" cy="10992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0151745" y="4005580"/>
            <a:ext cx="7803515" cy="24644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10"/>
              </a:lnSpc>
            </a:pPr>
            <a:r>
              <a:rPr lang="en-US" sz="7200" b="1" smtClean="0">
                <a:solidFill>
                  <a:srgbClr val="272B64"/>
                </a:solidFill>
                <a:latin typeface="Bahnschrift SemiLight Condensed" panose="020B0502040204020203" pitchFamily="34" charset="0"/>
              </a:rPr>
              <a:t>Dashboard</a:t>
            </a:r>
            <a:br>
              <a:rPr lang="en-US" sz="7200" b="1" smtClean="0">
                <a:solidFill>
                  <a:srgbClr val="272B64"/>
                </a:solidFill>
                <a:latin typeface="Bahnschrift SemiLight Condensed" panose="020B0502040204020203" pitchFamily="34" charset="0"/>
              </a:rPr>
            </a:br>
            <a:r>
              <a:rPr lang="en-US" sz="7200" b="1" smtClean="0">
                <a:solidFill>
                  <a:srgbClr val="272B64"/>
                </a:solidFill>
                <a:latin typeface="Bahnschrift SemiLight Condensed" panose="020B0502040204020203" pitchFamily="34" charset="0"/>
              </a:rPr>
              <a:t>Maven Market</a:t>
            </a:r>
            <a:endParaRPr lang="en-US" sz="7200" b="1">
              <a:solidFill>
                <a:srgbClr val="272B64"/>
              </a:solidFill>
              <a:latin typeface="Bahnschrift SemiLight Condensed" panose="020B0502040204020203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276" y="1638220"/>
            <a:ext cx="4791434" cy="18242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39310" y="9258300"/>
            <a:ext cx="12125678" cy="1784344"/>
            <a:chOff x="0" y="0"/>
            <a:chExt cx="3193594" cy="469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93594" cy="469951"/>
            </a:xfrm>
            <a:custGeom>
              <a:avLst/>
              <a:gdLst/>
              <a:ahLst/>
              <a:cxnLst/>
              <a:rect l="l" t="t" r="r" b="b"/>
              <a:pathLst>
                <a:path w="3193594" h="469951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805908" y="-755644"/>
            <a:ext cx="12125678" cy="1784344"/>
            <a:chOff x="0" y="0"/>
            <a:chExt cx="3193594" cy="46995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93594" cy="469951"/>
            </a:xfrm>
            <a:custGeom>
              <a:avLst/>
              <a:gdLst/>
              <a:ahLst/>
              <a:cxnLst/>
              <a:rect l="l" t="t" r="r" b="b"/>
              <a:pathLst>
                <a:path w="3193594" h="469951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626927" y="2059286"/>
            <a:ext cx="7162800" cy="5601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Hermanos merupakan produk yang paling banyak terjual dengan jumlah transaksi mencapai 2096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Tetapi Ebony menjadi produk paling banyak dikembalikan</a:t>
            </a:r>
          </a:p>
          <a:p>
            <a:pPr algn="just"/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Pembelian produk terbanyak terjadi pada bulan desember 1998 dengan 7350 transaksi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engembalian produk terbanyak juga terjadi pada bulan november 1998 dengan 198 produk dikembalikan </a:t>
            </a:r>
          </a:p>
        </p:txBody>
      </p:sp>
      <p:pic>
        <p:nvPicPr>
          <p:cNvPr id="27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028700" y="8708700"/>
            <a:ext cx="2008504" cy="1099200"/>
          </a:xfrm>
          <a:prstGeom prst="rect">
            <a:avLst/>
          </a:prstGeom>
        </p:spPr>
      </p:pic>
      <p:sp>
        <p:nvSpPr>
          <p:cNvPr id="15" name="TextBox 13"/>
          <p:cNvSpPr txBox="1"/>
          <p:nvPr/>
        </p:nvSpPr>
        <p:spPr>
          <a:xfrm>
            <a:off x="7678706" y="1064133"/>
            <a:ext cx="10078070" cy="819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7240"/>
              </a:lnSpc>
              <a:spcBef>
                <a:spcPct val="0"/>
              </a:spcBef>
            </a:pPr>
            <a:r>
              <a:rPr lang="en-US" sz="4800" b="1" smtClean="0">
                <a:solidFill>
                  <a:srgbClr val="272B64"/>
                </a:solidFill>
                <a:latin typeface="Bahnschrift SemiLight Condensed" panose="020B0502040204020203" pitchFamily="34" charset="0"/>
              </a:rPr>
              <a:t>Mexico</a:t>
            </a:r>
            <a:endParaRPr lang="en-US" sz="4800" b="1">
              <a:solidFill>
                <a:srgbClr val="272B64"/>
              </a:solidFill>
              <a:latin typeface="Bahnschrift SemiLight Condensed" panose="020B0502040204020203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931" y="1970597"/>
            <a:ext cx="10276991" cy="579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93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39310" y="9258300"/>
            <a:ext cx="12125678" cy="1784344"/>
            <a:chOff x="0" y="0"/>
            <a:chExt cx="3193594" cy="469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93594" cy="469951"/>
            </a:xfrm>
            <a:custGeom>
              <a:avLst/>
              <a:gdLst/>
              <a:ahLst/>
              <a:cxnLst/>
              <a:rect l="l" t="t" r="r" b="b"/>
              <a:pathLst>
                <a:path w="3193594" h="469951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805908" y="-755644"/>
            <a:ext cx="12125678" cy="1784344"/>
            <a:chOff x="0" y="0"/>
            <a:chExt cx="3193594" cy="46995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93594" cy="469951"/>
            </a:xfrm>
            <a:custGeom>
              <a:avLst/>
              <a:gdLst/>
              <a:ahLst/>
              <a:cxnLst/>
              <a:rect l="l" t="t" r="r" b="b"/>
              <a:pathLst>
                <a:path w="3193594" h="469951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626927" y="2059286"/>
            <a:ext cx="7162800" cy="689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Hermanos merupakan produk yang paling banyak terjual dengan jumlah transaksi mencapai 5525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Hermanos juga menjadi produk paling banyak dikembalikan, serta Haration produk kedua yang paling banyak dikembalikan padahal produk tersebut urutan ke 9 pada produk yang paling banyak terjual</a:t>
            </a:r>
          </a:p>
          <a:p>
            <a:pPr algn="just"/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Pembelian produk terbanyak terjadi pada bulan november 1998 dengan 10094 transaksi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engembalian produk terbanyak juga terjadi pada bulan november 1998 dengan 268 produk dikembalikan </a:t>
            </a:r>
          </a:p>
        </p:txBody>
      </p:sp>
      <p:pic>
        <p:nvPicPr>
          <p:cNvPr id="27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028700" y="8708700"/>
            <a:ext cx="2008504" cy="1099200"/>
          </a:xfrm>
          <a:prstGeom prst="rect">
            <a:avLst/>
          </a:prstGeom>
        </p:spPr>
      </p:pic>
      <p:sp>
        <p:nvSpPr>
          <p:cNvPr id="15" name="TextBox 13"/>
          <p:cNvSpPr txBox="1"/>
          <p:nvPr/>
        </p:nvSpPr>
        <p:spPr>
          <a:xfrm>
            <a:off x="7678706" y="1064133"/>
            <a:ext cx="10078070" cy="819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7240"/>
              </a:lnSpc>
              <a:spcBef>
                <a:spcPct val="0"/>
              </a:spcBef>
            </a:pPr>
            <a:r>
              <a:rPr lang="en-US" sz="4800" b="1" smtClean="0">
                <a:solidFill>
                  <a:srgbClr val="272B64"/>
                </a:solidFill>
                <a:latin typeface="Bahnschrift SemiLight Condensed" panose="020B0502040204020203" pitchFamily="34" charset="0"/>
              </a:rPr>
              <a:t>USA</a:t>
            </a:r>
            <a:endParaRPr lang="en-US" sz="4800" b="1">
              <a:solidFill>
                <a:srgbClr val="272B64"/>
              </a:solidFill>
              <a:latin typeface="Bahnschrift SemiLight Condensed" panose="020B0502040204020203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931" y="2576881"/>
            <a:ext cx="10252746" cy="577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73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57211" y="-1604494"/>
            <a:ext cx="14233150" cy="11784926"/>
            <a:chOff x="0" y="0"/>
            <a:chExt cx="3748649" cy="31038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48649" cy="3103849"/>
            </a:xfrm>
            <a:custGeom>
              <a:avLst/>
              <a:gdLst/>
              <a:ahLst/>
              <a:cxnLst/>
              <a:rect l="l" t="t" r="r" b="b"/>
              <a:pathLst>
                <a:path w="3748649" h="3103849">
                  <a:moveTo>
                    <a:pt x="0" y="0"/>
                  </a:moveTo>
                  <a:lnTo>
                    <a:pt x="3748649" y="0"/>
                  </a:lnTo>
                  <a:lnTo>
                    <a:pt x="3748649" y="3103849"/>
                  </a:lnTo>
                  <a:lnTo>
                    <a:pt x="0" y="3103849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614300" y="-690094"/>
            <a:ext cx="8133762" cy="11305710"/>
            <a:chOff x="0" y="0"/>
            <a:chExt cx="10845016" cy="1507428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9121" r="29121"/>
            <a:stretch>
              <a:fillRect/>
            </a:stretch>
          </p:blipFill>
          <p:spPr>
            <a:xfrm>
              <a:off x="0" y="0"/>
              <a:ext cx="10845016" cy="1507428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76200" y="876300"/>
            <a:ext cx="6062980" cy="10134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905"/>
              </a:lnSpc>
              <a:spcBef>
                <a:spcPct val="0"/>
              </a:spcBef>
            </a:pPr>
            <a:r>
              <a:rPr lang="en-US" sz="5645" smtClean="0">
                <a:solidFill>
                  <a:srgbClr val="E8F0FF"/>
                </a:solidFill>
                <a:latin typeface="Raleway Bold" panose="020B0803030101060003"/>
              </a:rPr>
              <a:t>Conclusion</a:t>
            </a:r>
            <a:endParaRPr lang="en-US" sz="5645">
              <a:solidFill>
                <a:srgbClr val="E8F0FF"/>
              </a:solidFill>
              <a:latin typeface="Raleway Bold" panose="020B0803030101060003"/>
            </a:endParaRP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028700" y="8708700"/>
            <a:ext cx="2008504" cy="10992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6200" y="2144851"/>
            <a:ext cx="1028700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Persediaan produk Big time di Canada dapat dikurangi karena produk ini yang memiliki tingkat pengembalian tinggi dan dapat meningkatkan kualitas produk Hermanos.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Persediaan produk </a:t>
            </a:r>
            <a:r>
              <a:rPr lang="en-US" sz="32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Ebony di Mexico dapat 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dikurangi karena produk ini yang memiliki tingkat </a:t>
            </a:r>
            <a:r>
              <a:rPr lang="en-US" sz="32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pengembalian 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tinggi yang dapat mengurangi </a:t>
            </a:r>
            <a:r>
              <a:rPr lang="en-US" sz="32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kerugian.</a:t>
            </a:r>
            <a:endParaRPr lang="en-US" sz="32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Produk Hermanos di USA </a:t>
            </a:r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dapat </a:t>
            </a:r>
            <a:r>
              <a:rPr lang="en-US" sz="32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ditingkatkan kualitasnya karena produk ini yang paling banyak terjual tetapi paling banyak juga pengembaliannya.</a:t>
            </a:r>
            <a:endParaRPr lang="en-US" sz="32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744852" y="4419582"/>
            <a:ext cx="10749819" cy="2100252"/>
            <a:chOff x="0" y="0"/>
            <a:chExt cx="2831228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940384" y="4426295"/>
            <a:ext cx="12358756" cy="186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180"/>
              </a:lnSpc>
              <a:spcBef>
                <a:spcPct val="0"/>
              </a:spcBef>
            </a:pPr>
            <a:r>
              <a:rPr lang="en-US" sz="10840">
                <a:solidFill>
                  <a:srgbClr val="E8F0FF"/>
                </a:solidFill>
                <a:latin typeface="Raleway Bold" panose="020B0803030101060003"/>
              </a:rPr>
              <a:t>THANK YOU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1010076" y="9236874"/>
            <a:ext cx="10749819" cy="2100252"/>
            <a:chOff x="0" y="0"/>
            <a:chExt cx="2831228" cy="55315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3341957" y="-1050126"/>
            <a:ext cx="10749819" cy="2100252"/>
            <a:chOff x="0" y="0"/>
            <a:chExt cx="2831228" cy="55315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324454" y="7821437"/>
            <a:ext cx="2008504" cy="1099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4929161" y="1512007"/>
            <a:ext cx="2008504" cy="10992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933" y="2164070"/>
            <a:ext cx="4989655" cy="18996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5414" y="8840762"/>
            <a:ext cx="10184208" cy="1087645"/>
            <a:chOff x="0" y="0"/>
            <a:chExt cx="2682261" cy="2864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82261" cy="286458"/>
            </a:xfrm>
            <a:custGeom>
              <a:avLst/>
              <a:gdLst/>
              <a:ahLst/>
              <a:cxnLst/>
              <a:rect l="l" t="t" r="r" b="b"/>
              <a:pathLst>
                <a:path w="2682261" h="286458">
                  <a:moveTo>
                    <a:pt x="0" y="0"/>
                  </a:moveTo>
                  <a:lnTo>
                    <a:pt x="2682261" y="0"/>
                  </a:lnTo>
                  <a:lnTo>
                    <a:pt x="2682261" y="286458"/>
                  </a:lnTo>
                  <a:lnTo>
                    <a:pt x="0" y="286458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296058" y="-478324"/>
            <a:ext cx="10184208" cy="1507024"/>
            <a:chOff x="0" y="0"/>
            <a:chExt cx="2682261" cy="3969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82261" cy="396912"/>
            </a:xfrm>
            <a:custGeom>
              <a:avLst/>
              <a:gdLst/>
              <a:ahLst/>
              <a:cxnLst/>
              <a:rect l="l" t="t" r="r" b="b"/>
              <a:pathLst>
                <a:path w="2682261" h="396912">
                  <a:moveTo>
                    <a:pt x="0" y="0"/>
                  </a:moveTo>
                  <a:lnTo>
                    <a:pt x="2682261" y="0"/>
                  </a:lnTo>
                  <a:lnTo>
                    <a:pt x="2682261" y="396912"/>
                  </a:lnTo>
                  <a:lnTo>
                    <a:pt x="0" y="396912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379966" y="609321"/>
            <a:ext cx="6168426" cy="8775263"/>
            <a:chOff x="0" y="0"/>
            <a:chExt cx="8224568" cy="11700351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/>
            <a:srcRect l="30259" r="30259"/>
            <a:stretch>
              <a:fillRect/>
            </a:stretch>
          </p:blipFill>
          <p:spPr>
            <a:xfrm>
              <a:off x="0" y="0"/>
              <a:ext cx="8224568" cy="11700351"/>
            </a:xfrm>
            <a:prstGeom prst="rect">
              <a:avLst/>
            </a:prstGeom>
          </p:spPr>
        </p:pic>
      </p:grpSp>
      <p:sp>
        <p:nvSpPr>
          <p:cNvPr id="11" name="TextBox 11"/>
          <p:cNvSpPr txBox="1"/>
          <p:nvPr/>
        </p:nvSpPr>
        <p:spPr>
          <a:xfrm>
            <a:off x="1134110" y="3124200"/>
            <a:ext cx="7528560" cy="738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1210" lvl="1" indent="-395605">
              <a:buFont typeface="Arial" panose="020B0604020202020204"/>
              <a:buChar char="•"/>
            </a:pPr>
            <a:r>
              <a:rPr lang="en-US" sz="4800" smtClean="0">
                <a:solidFill>
                  <a:srgbClr val="00384D"/>
                </a:solidFill>
                <a:latin typeface="Bahnschrift Light Condensed" panose="020B0502040204020203" pitchFamily="34" charset="0"/>
              </a:rPr>
              <a:t>Dashboard Purpose</a:t>
            </a:r>
            <a:endParaRPr lang="en-US" sz="4800">
              <a:solidFill>
                <a:srgbClr val="00384D"/>
              </a:solidFill>
              <a:latin typeface="Bahnschrift Light Condensed" panose="020B0502040204020203" pitchFamily="34" charset="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134206" y="7129627"/>
            <a:ext cx="4067899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1210" lvl="1" indent="-395605">
              <a:buFont typeface="Arial" panose="020B0604020202020204"/>
              <a:buChar char="•"/>
            </a:pPr>
            <a:r>
              <a:rPr lang="en-US" sz="4800" smtClean="0">
                <a:solidFill>
                  <a:srgbClr val="00384D"/>
                </a:solidFill>
                <a:latin typeface="Bahnschrift Light Condensed" panose="020B0502040204020203" pitchFamily="34" charset="0"/>
              </a:rPr>
              <a:t>Conclusion</a:t>
            </a:r>
            <a:endParaRPr lang="en-US" sz="4800">
              <a:solidFill>
                <a:srgbClr val="00384D"/>
              </a:solidFill>
              <a:latin typeface="Bahnschrift Light Condensed" panose="020B0502040204020203" pitchFamily="34" charset="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34110" y="6151880"/>
            <a:ext cx="7062470" cy="738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1210" lvl="1" indent="-395605">
              <a:buFont typeface="Arial" panose="020B0604020202020204"/>
              <a:buChar char="•"/>
            </a:pPr>
            <a:r>
              <a:rPr lang="en-US" sz="4800" smtClean="0">
                <a:solidFill>
                  <a:srgbClr val="00384D"/>
                </a:solidFill>
                <a:latin typeface="Bahnschrift Light Condensed" panose="020B0502040204020203" pitchFamily="34" charset="0"/>
              </a:rPr>
              <a:t>Data Interpretation</a:t>
            </a:r>
            <a:endParaRPr lang="en-US" sz="4800">
              <a:solidFill>
                <a:srgbClr val="00384D"/>
              </a:solidFill>
              <a:latin typeface="Bahnschrift Light Condensed" panose="020B0502040204020203" pitchFamily="34" charset="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134110" y="5067300"/>
            <a:ext cx="6704965" cy="738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1210" lvl="1" indent="-395605">
              <a:buFont typeface="Arial" panose="020B0604020202020204"/>
              <a:buChar char="•"/>
            </a:pPr>
            <a:r>
              <a:rPr lang="en-US" sz="4800" smtClean="0">
                <a:solidFill>
                  <a:srgbClr val="00384D"/>
                </a:solidFill>
                <a:latin typeface="Bahnschrift Light Condensed" panose="020B0502040204020203" pitchFamily="34" charset="0"/>
              </a:rPr>
              <a:t>Data Architecture</a:t>
            </a:r>
            <a:endParaRPr lang="en-US" sz="4800">
              <a:solidFill>
                <a:srgbClr val="00384D"/>
              </a:solidFill>
              <a:latin typeface="Bahnschrift Light Condensed" panose="020B0502040204020203" pitchFamily="34" charset="0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34110" y="4076700"/>
            <a:ext cx="6676390" cy="738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1210" lvl="1" indent="-395605">
              <a:buFont typeface="Arial" panose="020B0604020202020204"/>
              <a:buChar char="•"/>
            </a:pPr>
            <a:r>
              <a:rPr lang="en-US" sz="4800" smtClean="0">
                <a:solidFill>
                  <a:srgbClr val="00384D"/>
                </a:solidFill>
                <a:latin typeface="Bahnschrift Light Condensed" panose="020B0502040204020203" pitchFamily="34" charset="0"/>
              </a:rPr>
              <a:t>Data Description</a:t>
            </a:r>
            <a:endParaRPr lang="en-US" sz="4800">
              <a:solidFill>
                <a:srgbClr val="00384D"/>
              </a:solidFill>
              <a:latin typeface="Bahnschrift Light Condensed" panose="020B0502040204020203" pitchFamily="34" charset="0"/>
            </a:endParaRP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028700" y="8708700"/>
            <a:ext cx="2008504" cy="1099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44117" y="495977"/>
            <a:ext cx="10749819" cy="2100252"/>
            <a:chOff x="0" y="0"/>
            <a:chExt cx="2831228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988999"/>
            <a:ext cx="7226519" cy="8269301"/>
            <a:chOff x="0" y="0"/>
            <a:chExt cx="9635358" cy="11025735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4744" r="36171"/>
            <a:stretch>
              <a:fillRect/>
            </a:stretch>
          </p:blipFill>
          <p:spPr>
            <a:xfrm>
              <a:off x="0" y="0"/>
              <a:ext cx="9635358" cy="11025735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9144000" y="3108325"/>
            <a:ext cx="8903335" cy="896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995"/>
              </a:lnSpc>
              <a:spcBef>
                <a:spcPct val="0"/>
              </a:spcBef>
            </a:pPr>
            <a:r>
              <a:rPr lang="en-US" sz="7200" b="1" smtClean="0">
                <a:solidFill>
                  <a:srgbClr val="272B64"/>
                </a:solidFill>
                <a:latin typeface="Bahnschrift SemiLight Condensed" panose="020B0502040204020203" pitchFamily="34" charset="0"/>
              </a:rPr>
              <a:t>Dashboard Purpose</a:t>
            </a:r>
            <a:endParaRPr lang="en-US" sz="7200" b="1">
              <a:solidFill>
                <a:srgbClr val="272B64"/>
              </a:solidFill>
              <a:latin typeface="Bahnschrift SemiLight Condensed" panose="020B0502040204020203" pitchFamily="34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144000" y="4216400"/>
            <a:ext cx="7850017" cy="380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just">
              <a:lnSpc>
                <a:spcPts val="328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Menyediakan informasi dan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 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yang berguna bagi user dalam kegiatan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penjualan dan pemasaran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just">
              <a:lnSpc>
                <a:spcPts val="328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ts val="328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Melihat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transaksi, total profit, profit margin, dan persentase pengembalian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barang berdasarkan nama barang. </a:t>
            </a:r>
          </a:p>
          <a:p>
            <a:pPr marL="457200" indent="-457200" algn="just">
              <a:lnSpc>
                <a:spcPts val="328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ts val="328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Melihat product brand yang paling sering dikembalikan</a:t>
            </a: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0668289" y="9289415"/>
            <a:ext cx="10749819" cy="2100252"/>
            <a:chOff x="0" y="0"/>
            <a:chExt cx="2831228" cy="55315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5336761" y="1028700"/>
            <a:ext cx="2008504" cy="1099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5414" y="8840762"/>
            <a:ext cx="10184208" cy="1087645"/>
            <a:chOff x="0" y="0"/>
            <a:chExt cx="2682261" cy="2864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82261" cy="286458"/>
            </a:xfrm>
            <a:custGeom>
              <a:avLst/>
              <a:gdLst/>
              <a:ahLst/>
              <a:cxnLst/>
              <a:rect l="l" t="t" r="r" b="b"/>
              <a:pathLst>
                <a:path w="2682261" h="286458">
                  <a:moveTo>
                    <a:pt x="0" y="0"/>
                  </a:moveTo>
                  <a:lnTo>
                    <a:pt x="2682261" y="0"/>
                  </a:lnTo>
                  <a:lnTo>
                    <a:pt x="2682261" y="286458"/>
                  </a:lnTo>
                  <a:lnTo>
                    <a:pt x="0" y="286458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296058" y="-478324"/>
            <a:ext cx="10184208" cy="1507024"/>
            <a:chOff x="0" y="0"/>
            <a:chExt cx="2682261" cy="3969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82261" cy="396912"/>
            </a:xfrm>
            <a:custGeom>
              <a:avLst/>
              <a:gdLst/>
              <a:ahLst/>
              <a:cxnLst/>
              <a:rect l="l" t="t" r="r" b="b"/>
              <a:pathLst>
                <a:path w="2682261" h="396912">
                  <a:moveTo>
                    <a:pt x="0" y="0"/>
                  </a:moveTo>
                  <a:lnTo>
                    <a:pt x="2682261" y="0"/>
                  </a:lnTo>
                  <a:lnTo>
                    <a:pt x="2682261" y="396912"/>
                  </a:lnTo>
                  <a:lnTo>
                    <a:pt x="0" y="396912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379966" y="609321"/>
            <a:ext cx="6168426" cy="8775263"/>
            <a:chOff x="0" y="0"/>
            <a:chExt cx="8224568" cy="11700351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/>
            <a:srcRect l="30259" r="30259"/>
            <a:stretch>
              <a:fillRect/>
            </a:stretch>
          </p:blipFill>
          <p:spPr>
            <a:xfrm>
              <a:off x="0" y="0"/>
              <a:ext cx="8224568" cy="11700351"/>
            </a:xfrm>
            <a:prstGeom prst="rect">
              <a:avLst/>
            </a:prstGeom>
          </p:spPr>
        </p:pic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028700" y="8708700"/>
            <a:ext cx="2008504" cy="1099200"/>
          </a:xfrm>
          <a:prstGeom prst="rect">
            <a:avLst/>
          </a:prstGeom>
        </p:spPr>
      </p:pic>
      <p:sp>
        <p:nvSpPr>
          <p:cNvPr id="16" name="TextBox 7"/>
          <p:cNvSpPr txBox="1"/>
          <p:nvPr/>
        </p:nvSpPr>
        <p:spPr>
          <a:xfrm>
            <a:off x="2438400" y="1943100"/>
            <a:ext cx="7125335" cy="896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995"/>
              </a:lnSpc>
              <a:spcBef>
                <a:spcPct val="0"/>
              </a:spcBef>
            </a:pPr>
            <a:r>
              <a:rPr lang="en-US" sz="7200" b="1" smtClean="0">
                <a:solidFill>
                  <a:srgbClr val="272B64"/>
                </a:solidFill>
                <a:latin typeface="Bahnschrift SemiLight Condensed" panose="020B0502040204020203" pitchFamily="34" charset="0"/>
              </a:rPr>
              <a:t>Data Description</a:t>
            </a:r>
            <a:endParaRPr lang="en-US" sz="7200" b="1">
              <a:solidFill>
                <a:srgbClr val="272B64"/>
              </a:solidFill>
              <a:latin typeface="Bahnschrift SemiLight Condensed" panose="020B0502040204020203" pitchFamily="34" charset="0"/>
            </a:endParaRPr>
          </a:p>
        </p:txBody>
      </p:sp>
      <p:sp>
        <p:nvSpPr>
          <p:cNvPr id="19" name="TextBox 8"/>
          <p:cNvSpPr txBox="1"/>
          <p:nvPr/>
        </p:nvSpPr>
        <p:spPr>
          <a:xfrm>
            <a:off x="1371601" y="3243867"/>
            <a:ext cx="8774558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Maven market data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mencakup 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informasi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mengenai data penjualan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pada tahun 1997-1998 berdasarkan stores market yang ada di 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Canada, Mexico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 USA.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Sumber 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maven market berasal 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dari sistem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yang 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mencatat setiap pembelian oleh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pelanggan.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smtClean="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ini digunakan untuk menganalisis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penjualan, 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mengidentifikasi produk terlaris, dan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evaluasi produk.</a:t>
            </a: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-2478819" y="-1129396"/>
            <a:ext cx="22532810" cy="2100252"/>
            <a:chOff x="0" y="0"/>
            <a:chExt cx="5934567" cy="55315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934567" cy="553153"/>
            </a:xfrm>
            <a:custGeom>
              <a:avLst/>
              <a:gdLst/>
              <a:ahLst/>
              <a:cxnLst/>
              <a:rect l="l" t="t" r="r" b="b"/>
              <a:pathLst>
                <a:path w="5934567" h="553153">
                  <a:moveTo>
                    <a:pt x="0" y="0"/>
                  </a:moveTo>
                  <a:lnTo>
                    <a:pt x="5934567" y="0"/>
                  </a:lnTo>
                  <a:lnTo>
                    <a:pt x="593456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028700" y="8708700"/>
            <a:ext cx="2008504" cy="1099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5254467" y="8700445"/>
            <a:ext cx="2008504" cy="1099200"/>
          </a:xfrm>
          <a:prstGeom prst="rect">
            <a:avLst/>
          </a:prstGeom>
        </p:spPr>
      </p:pic>
      <p:sp>
        <p:nvSpPr>
          <p:cNvPr id="21" name="TextBox 7"/>
          <p:cNvSpPr txBox="1"/>
          <p:nvPr/>
        </p:nvSpPr>
        <p:spPr>
          <a:xfrm>
            <a:off x="5904230" y="1508125"/>
            <a:ext cx="7401560" cy="896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995"/>
              </a:lnSpc>
              <a:spcBef>
                <a:spcPct val="0"/>
              </a:spcBef>
            </a:pPr>
            <a:r>
              <a:rPr lang="en-US" sz="7200" b="1" smtClean="0">
                <a:solidFill>
                  <a:srgbClr val="272B64"/>
                </a:solidFill>
                <a:latin typeface="Bahnschrift SemiLight Condensed" panose="020B0502040204020203" pitchFamily="34" charset="0"/>
              </a:rPr>
              <a:t>Data </a:t>
            </a:r>
            <a:r>
              <a:rPr lang="en-US" sz="7200" b="1">
                <a:solidFill>
                  <a:srgbClr val="272B64"/>
                </a:solidFill>
                <a:latin typeface="Bahnschrift SemiLight Condensed" panose="020B0502040204020203" pitchFamily="34" charset="0"/>
              </a:rPr>
              <a:t>A</a:t>
            </a:r>
            <a:r>
              <a:rPr lang="en-US" sz="7200" b="1" smtClean="0">
                <a:solidFill>
                  <a:srgbClr val="272B64"/>
                </a:solidFill>
                <a:latin typeface="Bahnschrift SemiLight Condensed" panose="020B0502040204020203" pitchFamily="34" charset="0"/>
              </a:rPr>
              <a:t>rchitecture</a:t>
            </a:r>
            <a:endParaRPr lang="en-US" sz="7200" b="1">
              <a:solidFill>
                <a:srgbClr val="272B64"/>
              </a:solidFill>
              <a:latin typeface="Bahnschrift SemiLight Condensed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2324100"/>
            <a:ext cx="13814425" cy="73901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9856989" y="4144908"/>
            <a:ext cx="6830823" cy="2296761"/>
            <a:chOff x="0" y="0"/>
            <a:chExt cx="1799065" cy="6049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99065" cy="604908"/>
            </a:xfrm>
            <a:custGeom>
              <a:avLst/>
              <a:gdLst/>
              <a:ahLst/>
              <a:cxnLst/>
              <a:rect l="l" t="t" r="r" b="b"/>
              <a:pathLst>
                <a:path w="1799065" h="604908">
                  <a:moveTo>
                    <a:pt x="0" y="0"/>
                  </a:moveTo>
                  <a:lnTo>
                    <a:pt x="1799065" y="0"/>
                  </a:lnTo>
                  <a:lnTo>
                    <a:pt x="1799065" y="604908"/>
                  </a:lnTo>
                  <a:lnTo>
                    <a:pt x="0" y="604908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319007" y="-1071552"/>
            <a:ext cx="22497532" cy="2100252"/>
            <a:chOff x="0" y="0"/>
            <a:chExt cx="5925276" cy="5531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925276" cy="553153"/>
            </a:xfrm>
            <a:custGeom>
              <a:avLst/>
              <a:gdLst/>
              <a:ahLst/>
              <a:cxnLst/>
              <a:rect l="l" t="t" r="r" b="b"/>
              <a:pathLst>
                <a:path w="5925276" h="553153">
                  <a:moveTo>
                    <a:pt x="0" y="0"/>
                  </a:moveTo>
                  <a:lnTo>
                    <a:pt x="5925276" y="0"/>
                  </a:lnTo>
                  <a:lnTo>
                    <a:pt x="5925276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806305" y="0"/>
            <a:ext cx="5481695" cy="10287000"/>
            <a:chOff x="0" y="0"/>
            <a:chExt cx="7308927" cy="1371600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/>
            <a:srcRect l="51521" r="15062"/>
            <a:stretch>
              <a:fillRect/>
            </a:stretch>
          </p:blipFill>
          <p:spPr>
            <a:xfrm>
              <a:off x="0" y="0"/>
              <a:ext cx="7308927" cy="13716000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2819400" y="1366520"/>
            <a:ext cx="4246880" cy="1085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65"/>
              </a:lnSpc>
              <a:spcBef>
                <a:spcPct val="0"/>
              </a:spcBef>
            </a:pPr>
            <a:r>
              <a:rPr lang="en-US" sz="6045" smtClean="0">
                <a:solidFill>
                  <a:srgbClr val="272B64"/>
                </a:solidFill>
                <a:latin typeface="Bahnschrift SemiLight Condensed" panose="020B0502040204020203" pitchFamily="34" charset="0"/>
                <a:cs typeface="Times New Roman" panose="02020603050405020304" pitchFamily="18" charset="0"/>
              </a:rPr>
              <a:t>Table used</a:t>
            </a:r>
            <a:endParaRPr lang="en-US" sz="6045">
              <a:solidFill>
                <a:srgbClr val="272B64"/>
              </a:solidFill>
              <a:latin typeface="Bahnschrift SemiLigh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028700" y="8681868"/>
            <a:ext cx="2008504" cy="10992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9776131" y="1328277"/>
            <a:ext cx="2008504" cy="1099200"/>
          </a:xfrm>
          <a:prstGeom prst="rect">
            <a:avLst/>
          </a:prstGeom>
        </p:spPr>
      </p:pic>
      <p:sp>
        <p:nvSpPr>
          <p:cNvPr id="22" name="TextBox 11"/>
          <p:cNvSpPr txBox="1"/>
          <p:nvPr/>
        </p:nvSpPr>
        <p:spPr>
          <a:xfrm>
            <a:off x="689610" y="3044825"/>
            <a:ext cx="5579745" cy="6673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03275" lvl="1" indent="-401320">
              <a:lnSpc>
                <a:spcPts val="5205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Calender </a:t>
            </a:r>
          </a:p>
        </p:txBody>
      </p:sp>
      <p:sp>
        <p:nvSpPr>
          <p:cNvPr id="24" name="TextBox 11"/>
          <p:cNvSpPr txBox="1"/>
          <p:nvPr/>
        </p:nvSpPr>
        <p:spPr>
          <a:xfrm>
            <a:off x="694639" y="3944973"/>
            <a:ext cx="3205480" cy="6673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03275" lvl="1" indent="-401320">
              <a:lnSpc>
                <a:spcPts val="5205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Customers </a:t>
            </a:r>
          </a:p>
        </p:txBody>
      </p:sp>
      <p:sp>
        <p:nvSpPr>
          <p:cNvPr id="26" name="TextBox 11"/>
          <p:cNvSpPr txBox="1"/>
          <p:nvPr/>
        </p:nvSpPr>
        <p:spPr>
          <a:xfrm>
            <a:off x="689610" y="4838700"/>
            <a:ext cx="3205480" cy="6673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03275" lvl="1" indent="-401320">
              <a:lnSpc>
                <a:spcPts val="5205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Products</a:t>
            </a:r>
          </a:p>
        </p:txBody>
      </p:sp>
      <p:sp>
        <p:nvSpPr>
          <p:cNvPr id="28" name="TextBox 11"/>
          <p:cNvSpPr txBox="1"/>
          <p:nvPr/>
        </p:nvSpPr>
        <p:spPr>
          <a:xfrm>
            <a:off x="5562549" y="3466818"/>
            <a:ext cx="3205480" cy="6673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03275" lvl="1" indent="-401320">
              <a:lnSpc>
                <a:spcPts val="5205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Regions 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689610" y="5753413"/>
            <a:ext cx="3205480" cy="6673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03275" lvl="1" indent="-401320">
              <a:lnSpc>
                <a:spcPts val="5205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Returns Data</a:t>
            </a:r>
          </a:p>
        </p:txBody>
      </p:sp>
      <p:sp>
        <p:nvSpPr>
          <p:cNvPr id="32" name="TextBox 11"/>
          <p:cNvSpPr txBox="1"/>
          <p:nvPr/>
        </p:nvSpPr>
        <p:spPr>
          <a:xfrm>
            <a:off x="5562549" y="5219731"/>
            <a:ext cx="3205480" cy="6673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03275" lvl="1" indent="-401320">
              <a:lnSpc>
                <a:spcPts val="5205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Stores </a:t>
            </a:r>
          </a:p>
        </p:txBody>
      </p:sp>
      <p:sp>
        <p:nvSpPr>
          <p:cNvPr id="34" name="TextBox 11"/>
          <p:cNvSpPr txBox="1"/>
          <p:nvPr/>
        </p:nvSpPr>
        <p:spPr>
          <a:xfrm>
            <a:off x="5562600" y="4305300"/>
            <a:ext cx="4880610" cy="6673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03275" lvl="1" indent="-401320" algn="just">
              <a:lnSpc>
                <a:spcPts val="5205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 Data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-2478819" y="-1129396"/>
            <a:ext cx="22532810" cy="2100252"/>
            <a:chOff x="0" y="0"/>
            <a:chExt cx="5934567" cy="55315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934567" cy="553153"/>
            </a:xfrm>
            <a:custGeom>
              <a:avLst/>
              <a:gdLst/>
              <a:ahLst/>
              <a:cxnLst/>
              <a:rect l="l" t="t" r="r" b="b"/>
              <a:pathLst>
                <a:path w="5934567" h="553153">
                  <a:moveTo>
                    <a:pt x="0" y="0"/>
                  </a:moveTo>
                  <a:lnTo>
                    <a:pt x="5934567" y="0"/>
                  </a:lnTo>
                  <a:lnTo>
                    <a:pt x="593456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028700" y="8708700"/>
            <a:ext cx="2008504" cy="1099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5254467" y="8700445"/>
            <a:ext cx="2008504" cy="1099200"/>
          </a:xfrm>
          <a:prstGeom prst="rect">
            <a:avLst/>
          </a:prstGeom>
        </p:spPr>
      </p:pic>
      <p:sp>
        <p:nvSpPr>
          <p:cNvPr id="21" name="TextBox 7"/>
          <p:cNvSpPr txBox="1"/>
          <p:nvPr/>
        </p:nvSpPr>
        <p:spPr>
          <a:xfrm>
            <a:off x="4579123" y="1508393"/>
            <a:ext cx="8416925" cy="896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95"/>
              </a:lnSpc>
              <a:spcBef>
                <a:spcPct val="0"/>
              </a:spcBef>
            </a:pPr>
            <a:r>
              <a:rPr lang="en-US" sz="7200" b="1" smtClean="0">
                <a:solidFill>
                  <a:srgbClr val="272B64"/>
                </a:solidFill>
                <a:latin typeface="Bahnschrift SemiLight Condensed" panose="020B0502040204020203" pitchFamily="34" charset="0"/>
              </a:rPr>
              <a:t>Data Interpretation</a:t>
            </a:r>
            <a:endParaRPr lang="en-US" sz="7200" b="1">
              <a:solidFill>
                <a:srgbClr val="272B64"/>
              </a:solidFill>
              <a:latin typeface="Bahnschrift SemiLight Condense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547" t="1488" r="1517" b="2905"/>
          <a:stretch/>
        </p:blipFill>
        <p:spPr>
          <a:xfrm>
            <a:off x="2443375" y="2711143"/>
            <a:ext cx="12688419" cy="70885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39310" y="9258300"/>
            <a:ext cx="12125678" cy="1784344"/>
            <a:chOff x="0" y="0"/>
            <a:chExt cx="3193594" cy="469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93594" cy="469951"/>
            </a:xfrm>
            <a:custGeom>
              <a:avLst/>
              <a:gdLst/>
              <a:ahLst/>
              <a:cxnLst/>
              <a:rect l="l" t="t" r="r" b="b"/>
              <a:pathLst>
                <a:path w="3193594" h="469951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805908" y="-755644"/>
            <a:ext cx="12125678" cy="1784344"/>
            <a:chOff x="0" y="0"/>
            <a:chExt cx="3193594" cy="46995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93594" cy="469951"/>
            </a:xfrm>
            <a:custGeom>
              <a:avLst/>
              <a:gdLst/>
              <a:ahLst/>
              <a:cxnLst/>
              <a:rect l="l" t="t" r="r" b="b"/>
              <a:pathLst>
                <a:path w="3193594" h="469951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620749" y="1499337"/>
            <a:ext cx="7162800" cy="689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Hermanos merupakan produk yang paling banyak terjual dengan jumlah transaksi mencapai 8071, total profit $33, profit margin mencapai 58% dan return rate tidak lebih dari 1.10%. </a:t>
            </a:r>
          </a:p>
          <a:p>
            <a:pPr algn="just"/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Pembelian produk terbanyak terjadi pada bulan desember 1998 dengan 18325 transaksi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engembalian produk terbanyak juga terjadi pada bulan desember 1998 dengan 498 produk dikembalikan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Hermanos menjadi </a:t>
            </a:r>
            <a:r>
              <a:rPr lang="en-US" sz="280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produk paling banyak dikembalikan </a:t>
            </a: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dengan jumlah return mencapai 236</a:t>
            </a:r>
          </a:p>
        </p:txBody>
      </p:sp>
      <p:pic>
        <p:nvPicPr>
          <p:cNvPr id="27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028700" y="8708700"/>
            <a:ext cx="2008504" cy="1099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r="160"/>
          <a:stretch/>
        </p:blipFill>
        <p:spPr>
          <a:xfrm>
            <a:off x="256931" y="1991644"/>
            <a:ext cx="10228189" cy="575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957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39310" y="9258300"/>
            <a:ext cx="12125678" cy="1784344"/>
            <a:chOff x="0" y="0"/>
            <a:chExt cx="3193594" cy="469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93594" cy="469951"/>
            </a:xfrm>
            <a:custGeom>
              <a:avLst/>
              <a:gdLst/>
              <a:ahLst/>
              <a:cxnLst/>
              <a:rect l="l" t="t" r="r" b="b"/>
              <a:pathLst>
                <a:path w="3193594" h="469951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805908" y="-755644"/>
            <a:ext cx="12125678" cy="1784344"/>
            <a:chOff x="0" y="0"/>
            <a:chExt cx="3193594" cy="46995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93594" cy="469951"/>
            </a:xfrm>
            <a:custGeom>
              <a:avLst/>
              <a:gdLst/>
              <a:ahLst/>
              <a:cxnLst/>
              <a:rect l="l" t="t" r="r" b="b"/>
              <a:pathLst>
                <a:path w="3193594" h="469951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626927" y="2059286"/>
            <a:ext cx="7162800" cy="5601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Ebony merupakan produk yang paling banyak terjual dengan jumlah transaksi mencapai 502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Tetapi Big time menjadi produk paling banyak dikembalikan, padahal penjualannya berada diurutan ke 10 </a:t>
            </a:r>
          </a:p>
          <a:p>
            <a:pPr algn="just"/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Pembelian produk terbanyak terjadi pada bulan juli 1998 dengan 1521 transaksi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>
              <a:solidFill>
                <a:srgbClr val="272B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smtClean="0">
                <a:solidFill>
                  <a:srgbClr val="272B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Tetapi pengembalian produk terbanyak terjadi pada bulan november 1998 dengan 59 produk dikembalikan </a:t>
            </a:r>
          </a:p>
        </p:txBody>
      </p:sp>
      <p:pic>
        <p:nvPicPr>
          <p:cNvPr id="27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028700" y="8708700"/>
            <a:ext cx="2008504" cy="1099200"/>
          </a:xfrm>
          <a:prstGeom prst="rect">
            <a:avLst/>
          </a:prstGeom>
        </p:spPr>
      </p:pic>
      <p:sp>
        <p:nvSpPr>
          <p:cNvPr id="15" name="TextBox 13"/>
          <p:cNvSpPr txBox="1"/>
          <p:nvPr/>
        </p:nvSpPr>
        <p:spPr>
          <a:xfrm>
            <a:off x="7678706" y="1064133"/>
            <a:ext cx="10078070" cy="819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7240"/>
              </a:lnSpc>
              <a:spcBef>
                <a:spcPct val="0"/>
              </a:spcBef>
            </a:pPr>
            <a:r>
              <a:rPr lang="en-US" sz="4800" b="1" smtClean="0">
                <a:solidFill>
                  <a:srgbClr val="272B64"/>
                </a:solidFill>
                <a:latin typeface="Bahnschrift SemiLight Condensed" panose="020B0502040204020203" pitchFamily="34" charset="0"/>
              </a:rPr>
              <a:t>Canada</a:t>
            </a:r>
            <a:endParaRPr lang="en-US" sz="4800" b="1">
              <a:solidFill>
                <a:srgbClr val="272B64"/>
              </a:solidFill>
              <a:latin typeface="Bahnschrift SemiLight Condensed" panose="020B0502040204020203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049" y="1993157"/>
            <a:ext cx="10199551" cy="57463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417</Words>
  <Application>Microsoft Office PowerPoint</Application>
  <PresentationFormat>Custom</PresentationFormat>
  <Paragraphs>66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Bahnschrift SemiLight Condensed</vt:lpstr>
      <vt:lpstr>Calibri</vt:lpstr>
      <vt:lpstr>Bahnschrift Light Condensed</vt:lpstr>
      <vt:lpstr>Raleway Bold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Dwi Suci A</dc:creator>
  <cp:lastModifiedBy>dwisucianggraeni@outlook.com</cp:lastModifiedBy>
  <cp:revision>43</cp:revision>
  <dcterms:created xsi:type="dcterms:W3CDTF">2006-08-16T00:00:00Z</dcterms:created>
  <dcterms:modified xsi:type="dcterms:W3CDTF">2023-06-12T01:51:22Z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2B0AB2F01B7442B899CE0C2A186E1BC7</vt:lpwstr>
  </property>
  <property fmtid="{D5CDD505-2E9C-101B-9397-08002B2CF9AE}" pid="3" name="KSOProductBuildVer">
    <vt:lpwstr>1033-11.2.0.11380</vt:lpwstr>
  </property>
</Properties>
</file>

<file path=docProps/thumbnail.jpeg>
</file>